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8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B24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9089-5FBA-884E-9A25-9356E452F502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C77E-B09F-2C43-9384-C9887CF61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9089-5FBA-884E-9A25-9356E452F502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C77E-B09F-2C43-9384-C9887CF61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9089-5FBA-884E-9A25-9356E452F502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C77E-B09F-2C43-9384-C9887CF61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9089-5FBA-884E-9A25-9356E452F502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C77E-B09F-2C43-9384-C9887CF61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9089-5FBA-884E-9A25-9356E452F502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C77E-B09F-2C43-9384-C9887CF61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9089-5FBA-884E-9A25-9356E452F502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C77E-B09F-2C43-9384-C9887CF61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9089-5FBA-884E-9A25-9356E452F502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C77E-B09F-2C43-9384-C9887CF61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9089-5FBA-884E-9A25-9356E452F502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C77E-B09F-2C43-9384-C9887CF61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9089-5FBA-884E-9A25-9356E452F502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C77E-B09F-2C43-9384-C9887CF61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9089-5FBA-884E-9A25-9356E452F502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C77E-B09F-2C43-9384-C9887CF61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9089-5FBA-884E-9A25-9356E452F502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C77E-B09F-2C43-9384-C9887CF61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C9089-5FBA-884E-9A25-9356E452F502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1C77E-B09F-2C43-9384-C9887CF61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bg1">
              <a:lumMod val="85000"/>
              <a:alpha val="75000"/>
            </a:schemeClr>
          </a:solidFill>
        </p:spPr>
        <p:txBody>
          <a:bodyPr/>
          <a:lstStyle/>
          <a:p>
            <a:r>
              <a:rPr lang="en-US" dirty="0" smtClean="0"/>
              <a:t>Discovering Area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bg1">
              <a:lumMod val="85000"/>
              <a:alpha val="72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Finding the area of a plane figure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5400" dirty="0" smtClean="0"/>
              <a:t>Objective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4800" dirty="0" smtClean="0"/>
              <a:t>I can identify the length and width of a figure in order to multiply them and find the area.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5400" dirty="0" smtClean="0"/>
              <a:t>Vocabulary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5257800"/>
          </a:xfrm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3892" dirty="0" smtClean="0"/>
              <a:t>length</a:t>
            </a:r>
          </a:p>
          <a:p>
            <a:pPr lvl="1"/>
            <a:r>
              <a:rPr lang="en-US" sz="3243" dirty="0" smtClean="0"/>
              <a:t>the long side of a figure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1600200"/>
            <a:ext cx="4114800" cy="8217634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 </a:t>
            </a:r>
            <a:r>
              <a:rPr lang="en-US" sz="4000" dirty="0" smtClean="0"/>
              <a:t> width</a:t>
            </a:r>
          </a:p>
          <a:p>
            <a:pPr lvl="1">
              <a:buFontTx/>
              <a:buChar char="-"/>
            </a:pPr>
            <a:r>
              <a:rPr lang="en-US" sz="3200" dirty="0" smtClean="0"/>
              <a:t>the short side of a figure</a:t>
            </a:r>
          </a:p>
          <a:p>
            <a:pPr lvl="1">
              <a:buFontTx/>
              <a:buChar char="-"/>
            </a:pPr>
            <a:endParaRPr lang="en-US" sz="4000" dirty="0" smtClean="0"/>
          </a:p>
          <a:p>
            <a:pPr>
              <a:buFont typeface="Arial"/>
              <a:buChar char="•"/>
            </a:pPr>
            <a:r>
              <a:rPr lang="en-US" sz="4000" dirty="0" smtClean="0"/>
              <a:t> area</a:t>
            </a:r>
          </a:p>
          <a:p>
            <a:pPr lvl="1"/>
            <a:r>
              <a:rPr lang="en-US" sz="4000" dirty="0" smtClean="0"/>
              <a:t>-</a:t>
            </a:r>
            <a:r>
              <a:rPr lang="en-US" sz="3200" dirty="0" smtClean="0"/>
              <a:t>the total amount of space a figure takes up, the space inside</a:t>
            </a:r>
            <a:endParaRPr lang="en-US" sz="3000" dirty="0" smtClean="0"/>
          </a:p>
          <a:p>
            <a:pPr lvl="1">
              <a:buFont typeface="Arial"/>
              <a:buChar char="•"/>
            </a:pPr>
            <a:endParaRPr lang="en-US" sz="3000" dirty="0" smtClean="0"/>
          </a:p>
          <a:p>
            <a:pPr lvl="1">
              <a:buFont typeface="Arial"/>
              <a:buChar char="•"/>
            </a:pPr>
            <a:endParaRPr lang="en-US" sz="3000" dirty="0" smtClean="0"/>
          </a:p>
          <a:p>
            <a:pPr lvl="1">
              <a:buFont typeface="Arial"/>
              <a:buChar char="•"/>
            </a:pPr>
            <a:endParaRPr lang="en-US" sz="3000" dirty="0" smtClean="0"/>
          </a:p>
          <a:p>
            <a:pPr lvl="1">
              <a:buFont typeface="Arial"/>
              <a:buChar char="•"/>
            </a:pPr>
            <a:endParaRPr lang="en-US" sz="3000" dirty="0" smtClean="0"/>
          </a:p>
          <a:p>
            <a:pPr lvl="1">
              <a:buFont typeface="Arial"/>
              <a:buChar char="•"/>
            </a:pPr>
            <a:endParaRPr lang="en-US" sz="3000" dirty="0" smtClean="0"/>
          </a:p>
          <a:p>
            <a:pPr lvl="1"/>
            <a:endParaRPr lang="en-US" sz="3000" dirty="0" smtClean="0"/>
          </a:p>
          <a:p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273593" y="3993169"/>
            <a:ext cx="3612750" cy="15605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3429000"/>
            <a:ext cx="28685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BB248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Length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BB2489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9099" y="4352330"/>
            <a:ext cx="17629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BB248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Width</a:t>
            </a:r>
            <a:endParaRPr lang="en-US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BB2489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5400" dirty="0" smtClean="0"/>
              <a:t>What is Length?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>
              <a:lumMod val="85000"/>
              <a:alpha val="65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sz="4800" dirty="0" smtClean="0"/>
              <a:t>Find the length of these </a:t>
            </a:r>
            <a:r>
              <a:rPr lang="en-US" sz="4800" dirty="0" smtClean="0"/>
              <a:t>figures (round to nearest whole centimeter):</a:t>
            </a:r>
            <a:endParaRPr lang="en-US" sz="4800" dirty="0" smtClean="0"/>
          </a:p>
          <a:p>
            <a:pPr lvl="1"/>
            <a:r>
              <a:rPr lang="en-US" sz="4400" dirty="0" smtClean="0"/>
              <a:t>A piece of paper</a:t>
            </a:r>
          </a:p>
          <a:p>
            <a:pPr lvl="1"/>
            <a:r>
              <a:rPr lang="en-US" sz="4400" dirty="0" smtClean="0"/>
              <a:t>A folder</a:t>
            </a:r>
          </a:p>
          <a:p>
            <a:pPr lvl="1"/>
            <a:r>
              <a:rPr lang="en-US" sz="4400" dirty="0" smtClean="0"/>
              <a:t>A clipboard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35808"/>
          </a:xfrm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5400" dirty="0" smtClean="0"/>
              <a:t>What is Width?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9164"/>
            <a:ext cx="8229600" cy="4525963"/>
          </a:xfrm>
          <a:solidFill>
            <a:schemeClr val="bg1">
              <a:lumMod val="85000"/>
              <a:alpha val="65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sz="4800" dirty="0" smtClean="0"/>
              <a:t>Find the width of these </a:t>
            </a:r>
            <a:r>
              <a:rPr lang="en-US" sz="4800" dirty="0" smtClean="0"/>
              <a:t>figures (round to nearest whole centimeter):</a:t>
            </a:r>
            <a:endParaRPr lang="en-US" sz="4800" dirty="0" smtClean="0"/>
          </a:p>
          <a:p>
            <a:pPr lvl="1"/>
            <a:r>
              <a:rPr lang="en-US" sz="4400" dirty="0" smtClean="0"/>
              <a:t>A piece of paper</a:t>
            </a:r>
          </a:p>
          <a:p>
            <a:pPr lvl="1"/>
            <a:r>
              <a:rPr lang="en-US" sz="4400" dirty="0" smtClean="0"/>
              <a:t>A folder</a:t>
            </a:r>
          </a:p>
          <a:p>
            <a:pPr lvl="1"/>
            <a:r>
              <a:rPr lang="en-US" sz="4400" dirty="0" smtClean="0"/>
              <a:t>A classroom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35808"/>
          </a:xfrm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5400" dirty="0" smtClean="0"/>
              <a:t>What is Area?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9164"/>
            <a:ext cx="8229600" cy="4525963"/>
          </a:xfrm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4800" dirty="0" smtClean="0"/>
              <a:t>Area is found by multiplying the length and the width.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35808"/>
          </a:xfrm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5400" dirty="0" smtClean="0"/>
              <a:t>Area of Simple figures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9164"/>
            <a:ext cx="8229600" cy="4525963"/>
          </a:xfrm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4800" dirty="0" smtClean="0"/>
              <a:t>Rectangles</a:t>
            </a:r>
            <a:endParaRPr lang="en-US" sz="4800" dirty="0"/>
          </a:p>
        </p:txBody>
      </p:sp>
      <p:sp>
        <p:nvSpPr>
          <p:cNvPr id="16" name="Rectangle 15"/>
          <p:cNvSpPr/>
          <p:nvPr/>
        </p:nvSpPr>
        <p:spPr>
          <a:xfrm>
            <a:off x="1851368" y="3488286"/>
            <a:ext cx="6242631" cy="295280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00" dirty="0"/>
          </a:p>
        </p:txBody>
      </p:sp>
      <p:sp>
        <p:nvSpPr>
          <p:cNvPr id="17" name="TextBox 16"/>
          <p:cNvSpPr txBox="1"/>
          <p:nvPr/>
        </p:nvSpPr>
        <p:spPr>
          <a:xfrm>
            <a:off x="4364026" y="2841955"/>
            <a:ext cx="1057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6 in.</a:t>
            </a:r>
            <a:endParaRPr lang="en-US" sz="3600" dirty="0"/>
          </a:p>
        </p:txBody>
      </p:sp>
      <p:sp>
        <p:nvSpPr>
          <p:cNvPr id="18" name="Rectangle 17"/>
          <p:cNvSpPr/>
          <p:nvPr/>
        </p:nvSpPr>
        <p:spPr>
          <a:xfrm>
            <a:off x="8093999" y="4696946"/>
            <a:ext cx="10572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3 in.</a:t>
            </a:r>
            <a:endParaRPr lang="en-US" sz="3600" dirty="0"/>
          </a:p>
        </p:txBody>
      </p:sp>
      <p:cxnSp>
        <p:nvCxnSpPr>
          <p:cNvPr id="20" name="Straight Connector 19"/>
          <p:cNvCxnSpPr/>
          <p:nvPr/>
        </p:nvCxnSpPr>
        <p:spPr>
          <a:xfrm rot="16200000" flipH="1">
            <a:off x="1400105" y="4949386"/>
            <a:ext cx="2952803" cy="306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H="1">
            <a:off x="2440543" y="4949386"/>
            <a:ext cx="2952803" cy="306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3465681" y="4949387"/>
            <a:ext cx="2952803" cy="306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4490819" y="4949387"/>
            <a:ext cx="2952803" cy="306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H="1">
            <a:off x="5592459" y="4949385"/>
            <a:ext cx="2952803" cy="306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0800000">
            <a:off x="1851368" y="5419772"/>
            <a:ext cx="6242632" cy="15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0800000">
            <a:off x="1851367" y="4421555"/>
            <a:ext cx="6242632" cy="15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Callout 28"/>
          <p:cNvSpPr/>
          <p:nvPr/>
        </p:nvSpPr>
        <p:spPr>
          <a:xfrm>
            <a:off x="6716948" y="2169164"/>
            <a:ext cx="1969852" cy="1319120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It’s just like an array!!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95085" y="4221034"/>
            <a:ext cx="57989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6 </a:t>
            </a:r>
            <a:r>
              <a:rPr lang="en-US" sz="7200" dirty="0" err="1" smtClean="0">
                <a:solidFill>
                  <a:srgbClr val="FF0000"/>
                </a:solidFill>
              </a:rPr>
              <a:t>x</a:t>
            </a:r>
            <a:r>
              <a:rPr lang="en-US" sz="7200" dirty="0" smtClean="0">
                <a:solidFill>
                  <a:srgbClr val="FF0000"/>
                </a:solidFill>
              </a:rPr>
              <a:t> 3 = 18 in.</a:t>
            </a:r>
            <a:r>
              <a:rPr lang="en-US" sz="7200" baseline="30000" dirty="0" smtClean="0">
                <a:solidFill>
                  <a:srgbClr val="FF0000"/>
                </a:solidFill>
              </a:rPr>
              <a:t>2</a:t>
            </a:r>
            <a:endParaRPr lang="en-US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35808"/>
          </a:xfrm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5400" dirty="0" smtClean="0"/>
              <a:t>Squares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9164"/>
            <a:ext cx="8229600" cy="4525963"/>
          </a:xfrm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4800" dirty="0" smtClean="0"/>
              <a:t>Squares have equal sides, so the length and width are the same. 			2 in.</a:t>
            </a:r>
            <a:endParaRPr lang="en-US" sz="4800" dirty="0"/>
          </a:p>
        </p:txBody>
      </p:sp>
      <p:sp>
        <p:nvSpPr>
          <p:cNvPr id="16" name="Rectangle 15"/>
          <p:cNvSpPr/>
          <p:nvPr/>
        </p:nvSpPr>
        <p:spPr>
          <a:xfrm>
            <a:off x="4222956" y="4375645"/>
            <a:ext cx="2295085" cy="24632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2 </a:t>
            </a:r>
            <a:r>
              <a:rPr lang="en-US" sz="3600" dirty="0" err="1" smtClean="0"/>
              <a:t>x</a:t>
            </a:r>
            <a:r>
              <a:rPr lang="en-US" sz="3600" dirty="0" smtClean="0"/>
              <a:t> 2 = </a:t>
            </a:r>
          </a:p>
          <a:p>
            <a:pPr algn="ctr"/>
            <a:r>
              <a:rPr lang="en-US" sz="3600" dirty="0" smtClean="0"/>
              <a:t>4 in</a:t>
            </a:r>
            <a:r>
              <a:rPr lang="en-US" sz="3600" baseline="30000" dirty="0" smtClean="0"/>
              <a:t>2</a:t>
            </a:r>
            <a:endParaRPr lang="en-US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6518041" y="5217129"/>
            <a:ext cx="14382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2 in.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35808"/>
          </a:xfrm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5400" dirty="0" smtClean="0"/>
              <a:t>Let’s Practice!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9164"/>
            <a:ext cx="8229600" cy="4525963"/>
          </a:xfrm>
          <a:solidFill>
            <a:schemeClr val="bg1">
              <a:lumMod val="85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en-US" sz="4800" dirty="0" smtClean="0"/>
              <a:t>Find the area of the following figures:</a:t>
            </a:r>
          </a:p>
          <a:p>
            <a:endParaRPr lang="en-US" sz="4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192</Words>
  <Application>Microsoft Macintosh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Discovering Area</vt:lpstr>
      <vt:lpstr>Objective</vt:lpstr>
      <vt:lpstr>Vocabulary</vt:lpstr>
      <vt:lpstr>What is Length?</vt:lpstr>
      <vt:lpstr>What is Width?</vt:lpstr>
      <vt:lpstr>What is Area?</vt:lpstr>
      <vt:lpstr>Area of Simple figures</vt:lpstr>
      <vt:lpstr>Squares</vt:lpstr>
      <vt:lpstr>Let’s Practice!</vt:lpstr>
    </vt:vector>
  </TitlesOfParts>
  <Company>Canyons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Adaptations!</dc:title>
  <dc:creator>Patricia Fenton</dc:creator>
  <cp:lastModifiedBy>teacher</cp:lastModifiedBy>
  <cp:revision>6</cp:revision>
  <dcterms:created xsi:type="dcterms:W3CDTF">2011-03-04T16:01:58Z</dcterms:created>
  <dcterms:modified xsi:type="dcterms:W3CDTF">2011-08-10T18:58:29Z</dcterms:modified>
</cp:coreProperties>
</file>